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3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477195" y="571500"/>
            <a:ext cx="1143000" cy="1143000"/>
          </a:xfrm>
          <a:prstGeom prst="ellipse">
            <a:avLst/>
          </a:prstGeom>
          <a:solidFill>
            <a:srgbClr val="F2F7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8F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24398" y="1081735"/>
            <a:ext cx="342900" cy="457200"/>
          </a:xfrm>
          <a:prstGeom prst="rect">
            <a:avLst/>
          </a:prstGeom>
        </p:spPr>
      </p:pic>
      <p:sp>
        <p:nvSpPr>
          <p:cNvPr id="6" name="Text 3"/>
          <p:cNvSpPr txBox="1"/>
          <p:nvPr/>
        </p:nvSpPr>
        <p:spPr>
          <a:xfrm>
            <a:off x="2895905" y="2263140"/>
            <a:ext cx="6753758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11111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주변 밝기에 따라 스스로 조절하는</a:t>
            </a:r>
            <a:endParaRPr lang="en-US" sz="3600" dirty="0"/>
          </a:p>
        </p:txBody>
      </p:sp>
      <p:sp>
        <p:nvSpPr>
          <p:cNvPr id="7" name="Text 4"/>
          <p:cNvSpPr txBox="1"/>
          <p:nvPr/>
        </p:nvSpPr>
        <p:spPr>
          <a:xfrm>
            <a:off x="4270248" y="2857500"/>
            <a:ext cx="400050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7A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LED 시스템</a:t>
            </a:r>
            <a:endParaRPr lang="en-US" sz="3600" dirty="0"/>
          </a:p>
        </p:txBody>
      </p:sp>
      <p:sp>
        <p:nvSpPr>
          <p:cNvPr id="8" name="Text 5"/>
          <p:cNvSpPr txBox="1"/>
          <p:nvPr/>
        </p:nvSpPr>
        <p:spPr>
          <a:xfrm>
            <a:off x="3205886" y="3718865"/>
            <a:ext cx="5964631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9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Python과 아두이노를 활용한 실시간 조도 감응 조명 제어</a:t>
            </a:r>
            <a:endParaRPr lang="en-US" sz="19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02897" y="5526199"/>
            <a:ext cx="228600" cy="228600"/>
          </a:xfrm>
          <a:prstGeom prst="rect">
            <a:avLst/>
          </a:prstGeom>
        </p:spPr>
      </p:pic>
      <p:sp>
        <p:nvSpPr>
          <p:cNvPr id="10" name="Text 6"/>
          <p:cNvSpPr txBox="1"/>
          <p:nvPr/>
        </p:nvSpPr>
        <p:spPr>
          <a:xfrm>
            <a:off x="4845797" y="5480479"/>
            <a:ext cx="3222694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600" dirty="0">
                <a:solidFill>
                  <a:srgbClr val="5555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전기공학전공 </a:t>
            </a:r>
            <a:r>
              <a:rPr lang="en-US" altLang="ko-KR" sz="1600" dirty="0">
                <a:solidFill>
                  <a:srgbClr val="5555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202215081 </a:t>
            </a:r>
            <a:r>
              <a:rPr lang="ko-KR" altLang="en-US" sz="1600" dirty="0">
                <a:solidFill>
                  <a:srgbClr val="5555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조강희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rcRect t="-1100" b="-1100"/>
          <a:stretch/>
        </p:blipFill>
        <p:spPr>
          <a:xfrm>
            <a:off x="304495" y="6391656"/>
            <a:ext cx="114300" cy="133502"/>
          </a:xfrm>
          <a:prstGeom prst="rect">
            <a:avLst/>
          </a:prstGeom>
        </p:spPr>
      </p:pic>
      <p:sp>
        <p:nvSpPr>
          <p:cNvPr id="12" name="Text 7"/>
          <p:cNvSpPr txBox="1"/>
          <p:nvPr/>
        </p:nvSpPr>
        <p:spPr>
          <a:xfrm>
            <a:off x="495605" y="6362395"/>
            <a:ext cx="7863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2025-09-18</a:t>
            </a:r>
            <a:endParaRPr lang="en-US" sz="1000" dirty="0"/>
          </a:p>
        </p:txBody>
      </p:sp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569A2E09-3779-0F89-8462-B336864EE9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02897" y="5807050"/>
            <a:ext cx="228600" cy="228600"/>
          </a:xfrm>
          <a:prstGeom prst="rect">
            <a:avLst/>
          </a:prstGeom>
        </p:spPr>
      </p:pic>
      <p:sp>
        <p:nvSpPr>
          <p:cNvPr id="20" name="Text 6">
            <a:extLst>
              <a:ext uri="{FF2B5EF4-FFF2-40B4-BE49-F238E27FC236}">
                <a16:creationId xmlns:a16="http://schemas.microsoft.com/office/drawing/2014/main" id="{85D9337F-9A8A-F874-A0C1-F03B095DF496}"/>
              </a:ext>
            </a:extLst>
          </p:cNvPr>
          <p:cNvSpPr txBox="1"/>
          <p:nvPr/>
        </p:nvSpPr>
        <p:spPr>
          <a:xfrm>
            <a:off x="4845797" y="5761330"/>
            <a:ext cx="3222694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600" dirty="0">
                <a:solidFill>
                  <a:srgbClr val="5555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전기공학전공 </a:t>
            </a:r>
            <a:r>
              <a:rPr lang="en-US" altLang="ko-KR" sz="1600" dirty="0">
                <a:solidFill>
                  <a:srgbClr val="5555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202315077 </a:t>
            </a:r>
            <a:r>
              <a:rPr lang="ko-KR" altLang="en-US" sz="1600" dirty="0">
                <a:solidFill>
                  <a:srgbClr val="5555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박세연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8F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609905" y="619049"/>
            <a:ext cx="5277002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11111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개요 및 아이디어 소개</a:t>
            </a:r>
            <a:endParaRPr lang="en-US" sz="3000" dirty="0"/>
          </a:p>
        </p:txBody>
      </p:sp>
      <p:sp>
        <p:nvSpPr>
          <p:cNvPr id="5" name="Shape 3"/>
          <p:cNvSpPr/>
          <p:nvPr/>
        </p:nvSpPr>
        <p:spPr>
          <a:xfrm>
            <a:off x="609905" y="1772107"/>
            <a:ext cx="476402" cy="476402"/>
          </a:xfrm>
          <a:prstGeom prst="roundRect">
            <a:avLst>
              <a:gd name="adj" fmla="val 46065"/>
            </a:avLst>
          </a:prstGeom>
          <a:solidFill>
            <a:srgbClr val="F0F7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3349" y="1895551"/>
            <a:ext cx="228600" cy="2286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09905" y="3233318"/>
            <a:ext cx="476402" cy="476402"/>
          </a:xfrm>
          <a:prstGeom prst="roundRect">
            <a:avLst>
              <a:gd name="adj" fmla="val 46065"/>
            </a:avLst>
          </a:prstGeom>
          <a:solidFill>
            <a:srgbClr val="F0F7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Shape 5"/>
          <p:cNvSpPr/>
          <p:nvPr/>
        </p:nvSpPr>
        <p:spPr>
          <a:xfrm>
            <a:off x="609905" y="4732934"/>
            <a:ext cx="476402" cy="476402"/>
          </a:xfrm>
          <a:prstGeom prst="roundRect">
            <a:avLst>
              <a:gd name="adj" fmla="val 46065"/>
            </a:avLst>
          </a:prstGeom>
          <a:solidFill>
            <a:srgbClr val="F0F7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 txBox="1"/>
          <p:nvPr/>
        </p:nvSpPr>
        <p:spPr>
          <a:xfrm>
            <a:off x="1238098" y="1772107"/>
            <a:ext cx="1733702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007A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문제 제기 (배경)</a:t>
            </a:r>
            <a:endParaRPr lang="en-US" sz="1800" dirty="0"/>
          </a:p>
        </p:txBody>
      </p:sp>
      <p:sp>
        <p:nvSpPr>
          <p:cNvPr id="10" name="Text 7"/>
          <p:cNvSpPr txBox="1"/>
          <p:nvPr/>
        </p:nvSpPr>
        <p:spPr>
          <a:xfrm>
            <a:off x="1238098" y="3233318"/>
            <a:ext cx="2638958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007A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해결 방안 (핵심 아이디어)</a:t>
            </a:r>
            <a:endParaRPr lang="en-US" sz="1800" dirty="0"/>
          </a:p>
        </p:txBody>
      </p:sp>
      <p:sp>
        <p:nvSpPr>
          <p:cNvPr id="11" name="Text 8"/>
          <p:cNvSpPr txBox="1"/>
          <p:nvPr/>
        </p:nvSpPr>
        <p:spPr>
          <a:xfrm>
            <a:off x="1238098" y="4732934"/>
            <a:ext cx="1505102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007A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목표</a:t>
            </a:r>
            <a:endParaRPr lang="en-US" sz="1800" dirty="0"/>
          </a:p>
        </p:txBody>
      </p:sp>
      <p:sp>
        <p:nvSpPr>
          <p:cNvPr id="12" name="Text 9"/>
          <p:cNvSpPr txBox="1"/>
          <p:nvPr/>
        </p:nvSpPr>
        <p:spPr>
          <a:xfrm>
            <a:off x="1466698" y="2200046"/>
            <a:ext cx="48719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실내조명은 주변 밝기와 상관없이 항상 일정한 밝기를 유지하여</a:t>
            </a:r>
            <a:endParaRPr lang="en-US" sz="1400" dirty="0"/>
          </a:p>
        </p:txBody>
      </p:sp>
      <p:sp>
        <p:nvSpPr>
          <p:cNvPr id="13" name="Text 10"/>
          <p:cNvSpPr txBox="1"/>
          <p:nvPr/>
        </p:nvSpPr>
        <p:spPr>
          <a:xfrm>
            <a:off x="8132674" y="2200046"/>
            <a:ext cx="180411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하는 경우가 많습니다.</a:t>
            </a:r>
            <a:endParaRPr lang="en-US" sz="1400" dirty="0"/>
          </a:p>
        </p:txBody>
      </p:sp>
      <p:sp>
        <p:nvSpPr>
          <p:cNvPr id="14" name="Text 11"/>
          <p:cNvSpPr txBox="1"/>
          <p:nvPr/>
        </p:nvSpPr>
        <p:spPr>
          <a:xfrm>
            <a:off x="1466698" y="2569464"/>
            <a:ext cx="5595214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사용자가 매번 수동으로 조명을 조절하는 것은 번거롭고 비효율적입니다.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196889" y="2169871"/>
            <a:ext cx="1943100" cy="333756"/>
          </a:xfrm>
          <a:prstGeom prst="roundRect">
            <a:avLst>
              <a:gd name="adj" fmla="val 31311"/>
            </a:avLst>
          </a:prstGeom>
          <a:solidFill>
            <a:srgbClr val="F0F7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13"/>
          <p:cNvSpPr txBox="1"/>
          <p:nvPr/>
        </p:nvSpPr>
        <p:spPr>
          <a:xfrm>
            <a:off x="6272784" y="2200046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불필요한 에너지를 낭비</a:t>
            </a:r>
            <a:endParaRPr lang="en-US" sz="140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rcRect l="-133" r="-133"/>
          <a:stretch/>
        </p:blipFill>
        <p:spPr>
          <a:xfrm>
            <a:off x="761695" y="3356762"/>
            <a:ext cx="171907" cy="228600"/>
          </a:xfrm>
          <a:prstGeom prst="rect">
            <a:avLst/>
          </a:prstGeom>
        </p:spPr>
      </p:pic>
      <p:sp>
        <p:nvSpPr>
          <p:cNvPr id="18" name="Text 14"/>
          <p:cNvSpPr txBox="1"/>
          <p:nvPr/>
        </p:nvSpPr>
        <p:spPr>
          <a:xfrm>
            <a:off x="1238098" y="3662172"/>
            <a:ext cx="271851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i="1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"빛이 스스로를 조절하게 만들자!"</a:t>
            </a:r>
            <a:endParaRPr lang="en-US" sz="1400" dirty="0"/>
          </a:p>
        </p:txBody>
      </p:sp>
      <p:sp>
        <p:nvSpPr>
          <p:cNvPr id="19" name="Text 15"/>
          <p:cNvSpPr txBox="1"/>
          <p:nvPr/>
        </p:nvSpPr>
        <p:spPr>
          <a:xfrm>
            <a:off x="1238098" y="4069080"/>
            <a:ext cx="988192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조도 센서(LDR)를 이용해 실시간으로 주변 밝기를 측정하고, 그 값에 따라 LED의 밝기를 자동으로 조절하는 시스템을 구현합니다.</a:t>
            </a:r>
            <a:endParaRPr lang="en-US" sz="1400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33349" y="4856378"/>
            <a:ext cx="228600" cy="228600"/>
          </a:xfrm>
          <a:prstGeom prst="rect">
            <a:avLst/>
          </a:prstGeom>
        </p:spPr>
      </p:pic>
      <p:sp>
        <p:nvSpPr>
          <p:cNvPr id="21" name="Text 16"/>
          <p:cNvSpPr txBox="1"/>
          <p:nvPr/>
        </p:nvSpPr>
        <p:spPr>
          <a:xfrm>
            <a:off x="1238098" y="5161788"/>
            <a:ext cx="520476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에너지 효율을 극대화하고 사용자에게 최적의 조명 환경을 제공하는</a:t>
            </a:r>
            <a:endParaRPr lang="en-US" sz="1400" dirty="0"/>
          </a:p>
        </p:txBody>
      </p:sp>
      <p:sp>
        <p:nvSpPr>
          <p:cNvPr id="22" name="Text 17"/>
          <p:cNvSpPr txBox="1"/>
          <p:nvPr/>
        </p:nvSpPr>
        <p:spPr>
          <a:xfrm>
            <a:off x="8256118" y="5161788"/>
            <a:ext cx="1251814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을 제작합니다.</a:t>
            </a:r>
            <a:endParaRPr lang="en-US" sz="1400" dirty="0"/>
          </a:p>
        </p:txBody>
      </p:sp>
      <p:sp>
        <p:nvSpPr>
          <p:cNvPr id="23" name="Text 18"/>
          <p:cNvSpPr txBox="1"/>
          <p:nvPr/>
        </p:nvSpPr>
        <p:spPr>
          <a:xfrm>
            <a:off x="6304788" y="5161788"/>
            <a:ext cx="209031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7A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자동화 시스템 프로토타입</a:t>
            </a:r>
            <a:endParaRPr lang="en-US" sz="1400" dirty="0"/>
          </a:p>
        </p:txBody>
      </p:sp>
      <p:pic>
        <p:nvPicPr>
          <p:cNvPr id="24" name="Image 3" descr="https://page.gensparksite.com/slides_images/ec23b18eae5ee39233cc0943b6f46838.jpg"/>
          <p:cNvPicPr>
            <a:picLocks noChangeAspect="1"/>
          </p:cNvPicPr>
          <p:nvPr/>
        </p:nvPicPr>
        <p:blipFill>
          <a:blip r:embed="rId6">
            <a:alphaModFix amt="20000"/>
          </a:blip>
          <a:srcRect/>
          <a:stretch/>
        </p:blipFill>
        <p:spPr>
          <a:xfrm>
            <a:off x="10668305" y="5333695"/>
            <a:ext cx="1218895" cy="12188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582205"/>
          </a:xfrm>
          <a:prstGeom prst="rect">
            <a:avLst/>
          </a:prstGeom>
          <a:solidFill>
            <a:srgbClr val="F8F8F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758220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609905" y="619049"/>
            <a:ext cx="2610612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11111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기능 소개</a:t>
            </a:r>
            <a:endParaRPr lang="en-US" sz="3000" dirty="0"/>
          </a:p>
        </p:txBody>
      </p:sp>
      <p:sp>
        <p:nvSpPr>
          <p:cNvPr id="5" name="Shape 3"/>
          <p:cNvSpPr/>
          <p:nvPr/>
        </p:nvSpPr>
        <p:spPr>
          <a:xfrm>
            <a:off x="609905" y="1772107"/>
            <a:ext cx="457200" cy="476402"/>
          </a:xfrm>
          <a:prstGeom prst="roundRect">
            <a:avLst>
              <a:gd name="adj" fmla="val 50000"/>
            </a:avLst>
          </a:prstGeom>
          <a:solidFill>
            <a:srgbClr val="F0F7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547" y="1895551"/>
            <a:ext cx="228600" cy="2286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09905" y="5558638"/>
            <a:ext cx="390449" cy="476402"/>
          </a:xfrm>
          <a:prstGeom prst="roundRect">
            <a:avLst>
              <a:gd name="adj" fmla="val 68544"/>
            </a:avLst>
          </a:prstGeom>
          <a:solidFill>
            <a:srgbClr val="F0F7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 txBox="1"/>
          <p:nvPr/>
        </p:nvSpPr>
        <p:spPr>
          <a:xfrm>
            <a:off x="1212494" y="1772107"/>
            <a:ext cx="2800807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007A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기능 1: 자동 밝기 조절</a:t>
            </a:r>
            <a:endParaRPr lang="en-US" sz="1800" dirty="0"/>
          </a:p>
        </p:txBody>
      </p:sp>
      <p:sp>
        <p:nvSpPr>
          <p:cNvPr id="9" name="Text 6"/>
          <p:cNvSpPr txBox="1"/>
          <p:nvPr/>
        </p:nvSpPr>
        <p:spPr>
          <a:xfrm>
            <a:off x="1151230" y="5558638"/>
            <a:ext cx="3219602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007A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기능 2: 원터치 시스템 제어</a:t>
            </a:r>
            <a:endParaRPr lang="en-US" sz="1800" dirty="0"/>
          </a:p>
        </p:txBody>
      </p:sp>
      <p:sp>
        <p:nvSpPr>
          <p:cNvPr id="10" name="Text 7"/>
          <p:cNvSpPr txBox="1"/>
          <p:nvPr/>
        </p:nvSpPr>
        <p:spPr>
          <a:xfrm>
            <a:off x="1212494" y="2200046"/>
            <a:ext cx="36429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조도 센서가 주변 밝기를 지속해서 감지합니다.</a:t>
            </a:r>
            <a:endParaRPr lang="en-US" sz="1400" dirty="0"/>
          </a:p>
        </p:txBody>
      </p:sp>
      <p:sp>
        <p:nvSpPr>
          <p:cNvPr id="11" name="Text 8"/>
          <p:cNvSpPr txBox="1"/>
          <p:nvPr/>
        </p:nvSpPr>
        <p:spPr>
          <a:xfrm>
            <a:off x="1610259" y="5987491"/>
            <a:ext cx="5366614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사용자가 스위치를 한 번 누를 때마다 전체 시스템이 ON/OFF 됩니다.</a:t>
            </a:r>
            <a:endParaRPr lang="en-US" sz="1400" dirty="0"/>
          </a:p>
        </p:txBody>
      </p:sp>
      <p:sp>
        <p:nvSpPr>
          <p:cNvPr id="12" name="Text 9"/>
          <p:cNvSpPr txBox="1"/>
          <p:nvPr/>
        </p:nvSpPr>
        <p:spPr>
          <a:xfrm>
            <a:off x="1741017" y="6360567"/>
            <a:ext cx="9958731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스위치를 누를 때마다 부저(Buzzer)가 '삑' 소리를 내어, 사용자가 시스템의 상태 변경을 명확하게 인지할 수 있도록 합니다. 이는 사용자 경험(UX)을 향상시킵니다.</a:t>
            </a:r>
            <a:endParaRPr lang="en-US" sz="1400" dirty="0"/>
          </a:p>
        </p:txBody>
      </p:sp>
      <p:sp>
        <p:nvSpPr>
          <p:cNvPr id="13" name="Text 10"/>
          <p:cNvSpPr txBox="1"/>
          <p:nvPr/>
        </p:nvSpPr>
        <p:spPr>
          <a:xfrm>
            <a:off x="1212494" y="2606954"/>
            <a:ext cx="5285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로직: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1212494" y="3004718"/>
            <a:ext cx="10372954" cy="599846"/>
          </a:xfrm>
          <a:prstGeom prst="roundRect">
            <a:avLst>
              <a:gd name="adj" fmla="val 19357"/>
            </a:avLst>
          </a:prstGeom>
          <a:solidFill>
            <a:srgbClr val="F9F9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2"/>
          <p:cNvSpPr/>
          <p:nvPr/>
        </p:nvSpPr>
        <p:spPr>
          <a:xfrm>
            <a:off x="1212494" y="3004718"/>
            <a:ext cx="38405" cy="599846"/>
          </a:xfrm>
          <a:prstGeom prst="rect">
            <a:avLst/>
          </a:prstGeom>
          <a:solidFill>
            <a:srgbClr val="007A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1212494" y="3868826"/>
            <a:ext cx="10372954" cy="599846"/>
          </a:xfrm>
          <a:prstGeom prst="roundRect">
            <a:avLst>
              <a:gd name="adj" fmla="val 19357"/>
            </a:avLst>
          </a:prstGeom>
          <a:solidFill>
            <a:srgbClr val="F9F9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4"/>
          <p:cNvSpPr/>
          <p:nvPr/>
        </p:nvSpPr>
        <p:spPr>
          <a:xfrm>
            <a:off x="1212494" y="3868826"/>
            <a:ext cx="38405" cy="599846"/>
          </a:xfrm>
          <a:prstGeom prst="rect">
            <a:avLst/>
          </a:prstGeom>
          <a:solidFill>
            <a:srgbClr val="007A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5"/>
          <p:cNvSpPr/>
          <p:nvPr/>
        </p:nvSpPr>
        <p:spPr>
          <a:xfrm>
            <a:off x="1212494" y="4580230"/>
            <a:ext cx="10372954" cy="599846"/>
          </a:xfrm>
          <a:prstGeom prst="roundRect">
            <a:avLst>
              <a:gd name="adj" fmla="val 19357"/>
            </a:avLst>
          </a:prstGeom>
          <a:solidFill>
            <a:srgbClr val="F9F9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6"/>
          <p:cNvSpPr/>
          <p:nvPr/>
        </p:nvSpPr>
        <p:spPr>
          <a:xfrm>
            <a:off x="1212494" y="4580230"/>
            <a:ext cx="38405" cy="599846"/>
          </a:xfrm>
          <a:prstGeom prst="rect">
            <a:avLst/>
          </a:prstGeom>
          <a:solidFill>
            <a:srgbClr val="007A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7"/>
          <p:cNvSpPr/>
          <p:nvPr/>
        </p:nvSpPr>
        <p:spPr>
          <a:xfrm>
            <a:off x="1402690" y="3136392"/>
            <a:ext cx="1552651" cy="333756"/>
          </a:xfrm>
          <a:prstGeom prst="roundRect">
            <a:avLst>
              <a:gd name="adj" fmla="val 31311"/>
            </a:avLst>
          </a:prstGeom>
          <a:solidFill>
            <a:srgbClr val="F0F7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8"/>
          <p:cNvSpPr/>
          <p:nvPr/>
        </p:nvSpPr>
        <p:spPr>
          <a:xfrm>
            <a:off x="1402690" y="4000500"/>
            <a:ext cx="1380744" cy="333756"/>
          </a:xfrm>
          <a:prstGeom prst="roundRect">
            <a:avLst>
              <a:gd name="adj" fmla="val 31311"/>
            </a:avLst>
          </a:prstGeom>
          <a:solidFill>
            <a:srgbClr val="F0F7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19"/>
          <p:cNvSpPr/>
          <p:nvPr/>
        </p:nvSpPr>
        <p:spPr>
          <a:xfrm>
            <a:off x="1402690" y="4711903"/>
            <a:ext cx="1438351" cy="333756"/>
          </a:xfrm>
          <a:prstGeom prst="roundRect">
            <a:avLst>
              <a:gd name="adj" fmla="val 31311"/>
            </a:avLst>
          </a:prstGeom>
          <a:solidFill>
            <a:srgbClr val="F0F7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20"/>
          <p:cNvSpPr txBox="1"/>
          <p:nvPr/>
        </p:nvSpPr>
        <p:spPr>
          <a:xfrm>
            <a:off x="1478585" y="3166567"/>
            <a:ext cx="153802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주변이 어두워지면</a:t>
            </a:r>
            <a:endParaRPr lang="en-US" sz="1400" dirty="0"/>
          </a:p>
        </p:txBody>
      </p:sp>
      <p:sp>
        <p:nvSpPr>
          <p:cNvPr id="24" name="Text 21"/>
          <p:cNvSpPr txBox="1"/>
          <p:nvPr/>
        </p:nvSpPr>
        <p:spPr>
          <a:xfrm>
            <a:off x="1478585" y="4030675"/>
            <a:ext cx="1366114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주변이 밝아지면</a:t>
            </a:r>
            <a:endParaRPr lang="en-US" sz="1400" dirty="0"/>
          </a:p>
        </p:txBody>
      </p:sp>
      <p:sp>
        <p:nvSpPr>
          <p:cNvPr id="25" name="Text 22"/>
          <p:cNvSpPr txBox="1"/>
          <p:nvPr/>
        </p:nvSpPr>
        <p:spPr>
          <a:xfrm>
            <a:off x="1478585" y="4742078"/>
            <a:ext cx="142372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충분히 밝은 상태</a:t>
            </a:r>
            <a:endParaRPr lang="en-US" sz="1400" dirty="0"/>
          </a:p>
        </p:txBody>
      </p:sp>
      <p:sp>
        <p:nvSpPr>
          <p:cNvPr id="26" name="Text 23"/>
          <p:cNvSpPr txBox="1"/>
          <p:nvPr/>
        </p:nvSpPr>
        <p:spPr>
          <a:xfrm>
            <a:off x="2951683" y="3166567"/>
            <a:ext cx="4995367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(조도 값 0.75 이하) LED 밝기를 최대로 높여 시야를 확보합니다.</a:t>
            </a:r>
            <a:endParaRPr lang="en-US" sz="1400" dirty="0"/>
          </a:p>
        </p:txBody>
      </p:sp>
      <p:sp>
        <p:nvSpPr>
          <p:cNvPr id="27" name="Text 24"/>
          <p:cNvSpPr txBox="1"/>
          <p:nvPr/>
        </p:nvSpPr>
        <p:spPr>
          <a:xfrm>
            <a:off x="2783434" y="4030675"/>
            <a:ext cx="516636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(조도 값 0.75 ~ 0.95) LED 밝기를 점차 줄여 에너지를 절약합니다.</a:t>
            </a:r>
            <a:endParaRPr lang="en-US" sz="1400" dirty="0"/>
          </a:p>
        </p:txBody>
      </p:sp>
      <p:sp>
        <p:nvSpPr>
          <p:cNvPr id="28" name="Text 25"/>
          <p:cNvSpPr txBox="1"/>
          <p:nvPr/>
        </p:nvSpPr>
        <p:spPr>
          <a:xfrm>
            <a:off x="2834640" y="4742078"/>
            <a:ext cx="427116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 되면 (조도 값 0.95 이상) LED를 완전히 소등합니다.</a:t>
            </a:r>
            <a:endParaRPr lang="en-US" sz="1400" dirty="0"/>
          </a:p>
        </p:txBody>
      </p:sp>
      <p:pic>
        <p:nvPicPr>
          <p:cNvPr id="29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0372" y="5682996"/>
            <a:ext cx="228600" cy="228600"/>
          </a:xfrm>
          <a:prstGeom prst="rect">
            <a:avLst/>
          </a:prstGeom>
        </p:spPr>
      </p:pic>
      <p:sp>
        <p:nvSpPr>
          <p:cNvPr id="30" name="Text 26"/>
          <p:cNvSpPr txBox="1"/>
          <p:nvPr/>
        </p:nvSpPr>
        <p:spPr>
          <a:xfrm>
            <a:off x="1151230" y="5987491"/>
            <a:ext cx="537667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7A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동작:</a:t>
            </a:r>
            <a:endParaRPr lang="en-US" sz="1400" dirty="0"/>
          </a:p>
        </p:txBody>
      </p:sp>
      <p:sp>
        <p:nvSpPr>
          <p:cNvPr id="31" name="Text 27"/>
          <p:cNvSpPr txBox="1"/>
          <p:nvPr/>
        </p:nvSpPr>
        <p:spPr>
          <a:xfrm>
            <a:off x="1151230" y="6394399"/>
            <a:ext cx="69951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7A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피드백:</a:t>
            </a:r>
            <a:endParaRPr lang="en-US" sz="1400" dirty="0"/>
          </a:p>
        </p:txBody>
      </p:sp>
      <p:pic>
        <p:nvPicPr>
          <p:cNvPr id="32" name="Image 2" descr="preencoded.png"/>
          <p:cNvPicPr>
            <a:picLocks noChangeAspect="1"/>
          </p:cNvPicPr>
          <p:nvPr/>
        </p:nvPicPr>
        <p:blipFill>
          <a:blip r:embed="rId5">
            <a:alphaModFix amt="20000"/>
          </a:blip>
          <a:srcRect l="-27" r="-27"/>
          <a:stretch/>
        </p:blipFill>
        <p:spPr>
          <a:xfrm>
            <a:off x="10735056" y="6703466"/>
            <a:ext cx="428854" cy="571500"/>
          </a:xfrm>
          <a:prstGeom prst="rect">
            <a:avLst/>
          </a:prstGeom>
        </p:spPr>
      </p:pic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6">
            <a:alphaModFix amt="20000"/>
          </a:blip>
          <a:srcRect/>
          <a:stretch/>
        </p:blipFill>
        <p:spPr>
          <a:xfrm>
            <a:off x="11315700" y="6703466"/>
            <a:ext cx="5715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620049"/>
          </a:xfrm>
          <a:prstGeom prst="rect">
            <a:avLst/>
          </a:prstGeom>
          <a:solidFill>
            <a:srgbClr val="F8F8F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862004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609905" y="619049"/>
            <a:ext cx="3762756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11111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 구성 및 회로도</a:t>
            </a:r>
            <a:endParaRPr lang="en-US" sz="3000" dirty="0"/>
          </a:p>
        </p:txBody>
      </p:sp>
      <p:sp>
        <p:nvSpPr>
          <p:cNvPr id="5" name="Shape 3"/>
          <p:cNvSpPr/>
          <p:nvPr/>
        </p:nvSpPr>
        <p:spPr>
          <a:xfrm>
            <a:off x="609905" y="1619402"/>
            <a:ext cx="5372100" cy="1410005"/>
          </a:xfrm>
          <a:prstGeom prst="roundRect">
            <a:avLst>
              <a:gd name="adj" fmla="val 3505"/>
            </a:avLst>
          </a:prstGeom>
          <a:solidFill>
            <a:srgbClr val="FFFFFF"/>
          </a:solidFill>
          <a:ln w="12700">
            <a:solidFill>
              <a:srgbClr val="E0E0E0"/>
            </a:solidFill>
            <a:prstDash val="solid"/>
          </a:ln>
          <a:effectLst>
            <a:outerShdw blurRad="38100" dist="25400" dir="5400000" algn="bl" rotWithShape="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609905" y="3141878"/>
            <a:ext cx="5372100" cy="1990649"/>
          </a:xfrm>
          <a:prstGeom prst="roundRect">
            <a:avLst>
              <a:gd name="adj" fmla="val 1758"/>
            </a:avLst>
          </a:prstGeom>
          <a:solidFill>
            <a:srgbClr val="FFFFFF"/>
          </a:solidFill>
          <a:ln w="12700">
            <a:solidFill>
              <a:srgbClr val="E0E0E0"/>
            </a:solidFill>
            <a:prstDash val="solid"/>
          </a:ln>
          <a:effectLst>
            <a:outerShdw blurRad="38100" dist="25400" dir="5400000" algn="bl" rotWithShape="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7" name="Shape 5"/>
          <p:cNvSpPr/>
          <p:nvPr/>
        </p:nvSpPr>
        <p:spPr>
          <a:xfrm>
            <a:off x="740664" y="1751076"/>
            <a:ext cx="476402" cy="476402"/>
          </a:xfrm>
          <a:prstGeom prst="roundRect">
            <a:avLst>
              <a:gd name="adj" fmla="val 46065"/>
            </a:avLst>
          </a:prstGeom>
          <a:solidFill>
            <a:srgbClr val="F0F7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5022" y="1874520"/>
            <a:ext cx="228600" cy="228600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40664" y="3272638"/>
            <a:ext cx="476402" cy="476402"/>
          </a:xfrm>
          <a:prstGeom prst="roundRect">
            <a:avLst>
              <a:gd name="adj" fmla="val 46065"/>
            </a:avLst>
          </a:prstGeom>
          <a:solidFill>
            <a:srgbClr val="F0F7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 txBox="1"/>
          <p:nvPr/>
        </p:nvSpPr>
        <p:spPr>
          <a:xfrm>
            <a:off x="1369771" y="1779422"/>
            <a:ext cx="2543861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007A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중앙 제어 장치: 아두이노</a:t>
            </a:r>
            <a:endParaRPr lang="en-US" sz="1800" dirty="0"/>
          </a:p>
        </p:txBody>
      </p:sp>
      <p:sp>
        <p:nvSpPr>
          <p:cNvPr id="11" name="Text 8"/>
          <p:cNvSpPr txBox="1"/>
          <p:nvPr/>
        </p:nvSpPr>
        <p:spPr>
          <a:xfrm>
            <a:off x="1369771" y="3301898"/>
            <a:ext cx="1086307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007A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입력 부품</a:t>
            </a:r>
            <a:endParaRPr lang="en-US" sz="1800" dirty="0"/>
          </a:p>
        </p:txBody>
      </p:sp>
      <p:sp>
        <p:nvSpPr>
          <p:cNvPr id="12" name="Text 9"/>
          <p:cNvSpPr txBox="1"/>
          <p:nvPr/>
        </p:nvSpPr>
        <p:spPr>
          <a:xfrm>
            <a:off x="1350569" y="2312518"/>
            <a:ext cx="4585716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Python(pyfirmata2 라이브러리)의 명령을 받아 모든 부품을 제어하는 두뇌 역할을 합니다.</a:t>
            </a:r>
            <a:endParaRPr lang="en-US" sz="14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rcRect l="-57" r="-57"/>
          <a:stretch/>
        </p:blipFill>
        <p:spPr>
          <a:xfrm>
            <a:off x="878738" y="3396996"/>
            <a:ext cx="200254" cy="228600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609905" y="5249570"/>
            <a:ext cx="5372100" cy="1990649"/>
          </a:xfrm>
          <a:prstGeom prst="roundRect">
            <a:avLst>
              <a:gd name="adj" fmla="val 1758"/>
            </a:avLst>
          </a:prstGeom>
          <a:solidFill>
            <a:srgbClr val="FFFFFF"/>
          </a:solidFill>
          <a:ln w="12700">
            <a:solidFill>
              <a:srgbClr val="E0E0E0"/>
            </a:solidFill>
            <a:prstDash val="solid"/>
          </a:ln>
          <a:effectLst>
            <a:outerShdw blurRad="38100" dist="25400" dir="5400000" algn="bl" rotWithShape="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1"/>
          <p:cNvSpPr/>
          <p:nvPr/>
        </p:nvSpPr>
        <p:spPr>
          <a:xfrm>
            <a:off x="740664" y="5380330"/>
            <a:ext cx="476402" cy="476402"/>
          </a:xfrm>
          <a:prstGeom prst="roundRect">
            <a:avLst>
              <a:gd name="adj" fmla="val 46065"/>
            </a:avLst>
          </a:prstGeom>
          <a:solidFill>
            <a:srgbClr val="F0F7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12"/>
          <p:cNvSpPr txBox="1"/>
          <p:nvPr/>
        </p:nvSpPr>
        <p:spPr>
          <a:xfrm>
            <a:off x="1369771" y="5409590"/>
            <a:ext cx="1086307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007A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출력 부품</a:t>
            </a:r>
            <a:endParaRPr lang="en-US" sz="1800" dirty="0"/>
          </a:p>
        </p:txBody>
      </p:sp>
      <p:sp>
        <p:nvSpPr>
          <p:cNvPr id="17" name="Text 13"/>
          <p:cNvSpPr txBox="1"/>
          <p:nvPr/>
        </p:nvSpPr>
        <p:spPr>
          <a:xfrm>
            <a:off x="1579169" y="3834994"/>
            <a:ext cx="1395374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조도 센서 (LDR)</a:t>
            </a:r>
            <a:endParaRPr lang="en-US" sz="1400" dirty="0"/>
          </a:p>
        </p:txBody>
      </p:sp>
      <p:sp>
        <p:nvSpPr>
          <p:cNvPr id="18" name="Text 14"/>
          <p:cNvSpPr txBox="1"/>
          <p:nvPr/>
        </p:nvSpPr>
        <p:spPr>
          <a:xfrm>
            <a:off x="1579169" y="4420210"/>
            <a:ext cx="642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스위치</a:t>
            </a:r>
            <a:endParaRPr lang="en-US" sz="1400" dirty="0"/>
          </a:p>
        </p:txBody>
      </p:sp>
      <p:sp>
        <p:nvSpPr>
          <p:cNvPr id="19" name="Text 15"/>
          <p:cNvSpPr txBox="1"/>
          <p:nvPr/>
        </p:nvSpPr>
        <p:spPr>
          <a:xfrm>
            <a:off x="1579169" y="5942686"/>
            <a:ext cx="48006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LED</a:t>
            </a:r>
            <a:endParaRPr lang="en-US" sz="1400" dirty="0"/>
          </a:p>
        </p:txBody>
      </p:sp>
      <p:sp>
        <p:nvSpPr>
          <p:cNvPr id="20" name="Text 16"/>
          <p:cNvSpPr txBox="1"/>
          <p:nvPr/>
        </p:nvSpPr>
        <p:spPr>
          <a:xfrm>
            <a:off x="1579169" y="6527902"/>
            <a:ext cx="1251814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부저 (Buzzer)</a:t>
            </a:r>
            <a:endParaRPr lang="en-US" sz="1400" dirty="0"/>
          </a:p>
        </p:txBody>
      </p:sp>
      <p:sp>
        <p:nvSpPr>
          <p:cNvPr id="21" name="Text 17"/>
          <p:cNvSpPr txBox="1"/>
          <p:nvPr/>
        </p:nvSpPr>
        <p:spPr>
          <a:xfrm>
            <a:off x="2833726" y="3834994"/>
            <a:ext cx="194767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</a:t>
            </a:r>
            <a:endParaRPr lang="en-US" sz="1400" dirty="0"/>
          </a:p>
        </p:txBody>
      </p:sp>
      <p:sp>
        <p:nvSpPr>
          <p:cNvPr id="22" name="Text 18"/>
          <p:cNvSpPr txBox="1"/>
          <p:nvPr/>
        </p:nvSpPr>
        <p:spPr>
          <a:xfrm>
            <a:off x="1579169" y="3834994"/>
            <a:ext cx="4309567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endParaRPr lang="en-US" sz="1400" dirty="0">
              <a:solidFill>
                <a:srgbClr val="444444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 algn="l">
              <a:buNone/>
            </a:pPr>
            <a:r>
              <a:rPr lang="en-US" sz="1400" dirty="0" err="1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아날로그</a:t>
            </a: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핀에 연결되어 주변 빛의 양을 측정합니다.</a:t>
            </a:r>
            <a:endParaRPr lang="en-US" sz="1400" dirty="0"/>
          </a:p>
        </p:txBody>
      </p:sp>
      <p:sp>
        <p:nvSpPr>
          <p:cNvPr id="23" name="Text 19"/>
          <p:cNvSpPr txBox="1"/>
          <p:nvPr/>
        </p:nvSpPr>
        <p:spPr>
          <a:xfrm>
            <a:off x="2083918" y="4420210"/>
            <a:ext cx="194767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</a:t>
            </a:r>
            <a:endParaRPr lang="en-US" sz="1400" dirty="0"/>
          </a:p>
        </p:txBody>
      </p:sp>
      <p:sp>
        <p:nvSpPr>
          <p:cNvPr id="24" name="Text 20"/>
          <p:cNvSpPr txBox="1"/>
          <p:nvPr/>
        </p:nvSpPr>
        <p:spPr>
          <a:xfrm>
            <a:off x="2466594" y="4385139"/>
            <a:ext cx="3412998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 err="1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디지</a:t>
            </a:r>
            <a:r>
              <a:rPr lang="ko-KR" alt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털</a:t>
            </a:r>
            <a:r>
              <a:rPr lang="en-US" sz="1400" dirty="0" err="1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핀에</a:t>
            </a: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연결되어 사용자의 ON/OFF 명령을 입력받습니다.</a:t>
            </a:r>
            <a:endParaRPr lang="en-US" sz="1400" dirty="0"/>
          </a:p>
        </p:txBody>
      </p:sp>
      <p:sp>
        <p:nvSpPr>
          <p:cNvPr id="25" name="Text 21"/>
          <p:cNvSpPr txBox="1"/>
          <p:nvPr/>
        </p:nvSpPr>
        <p:spPr>
          <a:xfrm>
            <a:off x="1918411" y="5942686"/>
            <a:ext cx="194767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</a:t>
            </a:r>
            <a:endParaRPr lang="en-US" sz="1400" dirty="0"/>
          </a:p>
        </p:txBody>
      </p:sp>
      <p:sp>
        <p:nvSpPr>
          <p:cNvPr id="26" name="Text 22"/>
          <p:cNvSpPr txBox="1"/>
          <p:nvPr/>
        </p:nvSpPr>
        <p:spPr>
          <a:xfrm>
            <a:off x="2341777" y="5942686"/>
            <a:ext cx="3575305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PWM 기능이 있는 디지털 핀에 연결되어 세밀한 밝기 조절(0~100%)을 수행합니다.</a:t>
            </a:r>
            <a:endParaRPr lang="en-US" sz="1400" dirty="0"/>
          </a:p>
        </p:txBody>
      </p:sp>
      <p:sp>
        <p:nvSpPr>
          <p:cNvPr id="27" name="Text 23"/>
          <p:cNvSpPr txBox="1"/>
          <p:nvPr/>
        </p:nvSpPr>
        <p:spPr>
          <a:xfrm>
            <a:off x="2686507" y="6527902"/>
            <a:ext cx="194767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</a:t>
            </a:r>
            <a:endParaRPr lang="en-US" sz="1400" dirty="0"/>
          </a:p>
        </p:txBody>
      </p:sp>
      <p:sp>
        <p:nvSpPr>
          <p:cNvPr id="28" name="Text 24"/>
          <p:cNvSpPr txBox="1"/>
          <p:nvPr/>
        </p:nvSpPr>
        <p:spPr>
          <a:xfrm>
            <a:off x="3109874" y="6527902"/>
            <a:ext cx="2864816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디지털 핀에 연결되어 스위치 조작 시 소리 피드백을 제공합니다.</a:t>
            </a:r>
            <a:endParaRPr lang="en-US" sz="1400" dirty="0"/>
          </a:p>
        </p:txBody>
      </p:sp>
      <p:sp>
        <p:nvSpPr>
          <p:cNvPr id="29" name="Shape 25"/>
          <p:cNvSpPr/>
          <p:nvPr/>
        </p:nvSpPr>
        <p:spPr>
          <a:xfrm>
            <a:off x="2884932" y="3882542"/>
            <a:ext cx="256946" cy="219456"/>
          </a:xfrm>
          <a:prstGeom prst="roundRect">
            <a:avLst>
              <a:gd name="adj" fmla="val 72464"/>
            </a:avLst>
          </a:prstGeom>
          <a:solidFill>
            <a:srgbClr val="007A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0" name="Shape 26"/>
          <p:cNvSpPr/>
          <p:nvPr/>
        </p:nvSpPr>
        <p:spPr>
          <a:xfrm>
            <a:off x="2165756" y="4440365"/>
            <a:ext cx="267005" cy="219456"/>
          </a:xfrm>
          <a:prstGeom prst="roundRect">
            <a:avLst>
              <a:gd name="adj" fmla="val 72464"/>
            </a:avLst>
          </a:prstGeom>
          <a:solidFill>
            <a:srgbClr val="007A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1" name="Shape 27"/>
          <p:cNvSpPr/>
          <p:nvPr/>
        </p:nvSpPr>
        <p:spPr>
          <a:xfrm>
            <a:off x="1969618" y="5990234"/>
            <a:ext cx="342900" cy="219456"/>
          </a:xfrm>
          <a:prstGeom prst="roundRect">
            <a:avLst>
              <a:gd name="adj" fmla="val 72464"/>
            </a:avLst>
          </a:prstGeom>
          <a:solidFill>
            <a:srgbClr val="007A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2" name="Shape 28"/>
          <p:cNvSpPr/>
          <p:nvPr/>
        </p:nvSpPr>
        <p:spPr>
          <a:xfrm>
            <a:off x="2737714" y="6575450"/>
            <a:ext cx="267005" cy="219456"/>
          </a:xfrm>
          <a:prstGeom prst="roundRect">
            <a:avLst>
              <a:gd name="adj" fmla="val 72464"/>
            </a:avLst>
          </a:prstGeom>
          <a:solidFill>
            <a:srgbClr val="007A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3" name="Text 29"/>
          <p:cNvSpPr txBox="1"/>
          <p:nvPr/>
        </p:nvSpPr>
        <p:spPr>
          <a:xfrm>
            <a:off x="2942539" y="3901745"/>
            <a:ext cx="235001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A0</a:t>
            </a:r>
            <a:endParaRPr lang="en-US" sz="900" dirty="0"/>
          </a:p>
        </p:txBody>
      </p:sp>
      <p:sp>
        <p:nvSpPr>
          <p:cNvPr id="34" name="Text 30"/>
          <p:cNvSpPr txBox="1"/>
          <p:nvPr/>
        </p:nvSpPr>
        <p:spPr>
          <a:xfrm>
            <a:off x="2222449" y="4459568"/>
            <a:ext cx="24414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D7</a:t>
            </a:r>
            <a:endParaRPr lang="en-US" sz="900" dirty="0"/>
          </a:p>
        </p:txBody>
      </p:sp>
      <p:pic>
        <p:nvPicPr>
          <p:cNvPr id="35" name="Image 2" descr="preencoded.png"/>
          <p:cNvPicPr>
            <a:picLocks noChangeAspect="1"/>
          </p:cNvPicPr>
          <p:nvPr/>
        </p:nvPicPr>
        <p:blipFill>
          <a:blip r:embed="rId5"/>
          <a:srcRect l="-57" r="-57"/>
          <a:stretch/>
        </p:blipFill>
        <p:spPr>
          <a:xfrm>
            <a:off x="878738" y="5504688"/>
            <a:ext cx="200254" cy="228600"/>
          </a:xfrm>
          <a:prstGeom prst="rect">
            <a:avLst/>
          </a:prstGeom>
        </p:spPr>
      </p:pic>
      <p:sp>
        <p:nvSpPr>
          <p:cNvPr id="36" name="Text 31"/>
          <p:cNvSpPr txBox="1"/>
          <p:nvPr/>
        </p:nvSpPr>
        <p:spPr>
          <a:xfrm>
            <a:off x="2027225" y="6009437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D11</a:t>
            </a:r>
            <a:endParaRPr lang="en-US" sz="900" dirty="0"/>
          </a:p>
        </p:txBody>
      </p:sp>
      <p:sp>
        <p:nvSpPr>
          <p:cNvPr id="37" name="Text 32"/>
          <p:cNvSpPr txBox="1"/>
          <p:nvPr/>
        </p:nvSpPr>
        <p:spPr>
          <a:xfrm>
            <a:off x="2795321" y="6594653"/>
            <a:ext cx="24414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D8</a:t>
            </a:r>
            <a:endParaRPr lang="en-US" sz="900" dirty="0"/>
          </a:p>
        </p:txBody>
      </p:sp>
      <p:sp>
        <p:nvSpPr>
          <p:cNvPr id="38" name="Shape 33"/>
          <p:cNvSpPr/>
          <p:nvPr/>
        </p:nvSpPr>
        <p:spPr>
          <a:xfrm>
            <a:off x="6210605" y="1619402"/>
            <a:ext cx="5372100" cy="5743346"/>
          </a:xfrm>
          <a:prstGeom prst="roundRect">
            <a:avLst>
              <a:gd name="adj" fmla="val 241"/>
            </a:avLst>
          </a:prstGeom>
          <a:solidFill>
            <a:srgbClr val="FAFAFA"/>
          </a:solidFill>
          <a:ln w="25400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2" name="Shape 36"/>
          <p:cNvSpPr/>
          <p:nvPr/>
        </p:nvSpPr>
        <p:spPr>
          <a:xfrm>
            <a:off x="609905" y="7584948"/>
            <a:ext cx="10972800" cy="418795"/>
          </a:xfrm>
          <a:prstGeom prst="roundRect">
            <a:avLst>
              <a:gd name="adj" fmla="val 39698"/>
            </a:avLst>
          </a:prstGeom>
          <a:solidFill>
            <a:srgbClr val="F9FAFB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3" name="Image 4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398471" y="7734910"/>
            <a:ext cx="133502" cy="133502"/>
          </a:xfrm>
          <a:prstGeom prst="rect">
            <a:avLst/>
          </a:prstGeom>
        </p:spPr>
      </p:pic>
      <p:sp>
        <p:nvSpPr>
          <p:cNvPr id="44" name="Text 37"/>
          <p:cNvSpPr txBox="1"/>
          <p:nvPr/>
        </p:nvSpPr>
        <p:spPr>
          <a:xfrm>
            <a:off x="2607869" y="7699248"/>
            <a:ext cx="72914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구현 시, 조도센서(LDR)과 10kΩ 저항을 전압분배기 회로로 구성하여 빛의 세기에 따라 아날로그 값이 변화하도록 설계합니다.</a:t>
            </a:r>
            <a:endParaRPr lang="en-US" sz="100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69827AAB-B2BB-5C2B-2E8C-D64B900BA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6607" y="2365876"/>
            <a:ext cx="5341799" cy="40063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8F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609905" y="619049"/>
            <a:ext cx="1696212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11111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기대효과</a:t>
            </a:r>
            <a:endParaRPr lang="en-US" sz="3000" dirty="0"/>
          </a:p>
        </p:txBody>
      </p:sp>
      <p:sp>
        <p:nvSpPr>
          <p:cNvPr id="5" name="Shape 3"/>
          <p:cNvSpPr/>
          <p:nvPr/>
        </p:nvSpPr>
        <p:spPr>
          <a:xfrm>
            <a:off x="609905" y="1772107"/>
            <a:ext cx="476402" cy="476402"/>
          </a:xfrm>
          <a:prstGeom prst="roundRect">
            <a:avLst>
              <a:gd name="adj" fmla="val 46065"/>
            </a:avLst>
          </a:prstGeom>
          <a:solidFill>
            <a:srgbClr val="F0F7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3349" y="1895551"/>
            <a:ext cx="228600" cy="2286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09905" y="2863901"/>
            <a:ext cx="476402" cy="476402"/>
          </a:xfrm>
          <a:prstGeom prst="roundRect">
            <a:avLst>
              <a:gd name="adj" fmla="val 46065"/>
            </a:avLst>
          </a:prstGeom>
          <a:solidFill>
            <a:srgbClr val="F0F7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Shape 5"/>
          <p:cNvSpPr/>
          <p:nvPr/>
        </p:nvSpPr>
        <p:spPr>
          <a:xfrm>
            <a:off x="609905" y="3956609"/>
            <a:ext cx="400507" cy="476402"/>
          </a:xfrm>
          <a:prstGeom prst="roundRect">
            <a:avLst>
              <a:gd name="adj" fmla="val 65232"/>
            </a:avLst>
          </a:prstGeom>
          <a:solidFill>
            <a:srgbClr val="F0F7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 txBox="1"/>
          <p:nvPr/>
        </p:nvSpPr>
        <p:spPr>
          <a:xfrm>
            <a:off x="1238098" y="1772107"/>
            <a:ext cx="1772107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007A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에너지 절감 효과</a:t>
            </a:r>
            <a:endParaRPr lang="en-US" sz="1800" dirty="0"/>
          </a:p>
        </p:txBody>
      </p:sp>
      <p:sp>
        <p:nvSpPr>
          <p:cNvPr id="10" name="Text 7"/>
          <p:cNvSpPr txBox="1"/>
          <p:nvPr/>
        </p:nvSpPr>
        <p:spPr>
          <a:xfrm>
            <a:off x="1238098" y="2863901"/>
            <a:ext cx="1991563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007A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편의성 증대</a:t>
            </a:r>
            <a:endParaRPr lang="en-US" sz="1800" dirty="0"/>
          </a:p>
        </p:txBody>
      </p:sp>
      <p:sp>
        <p:nvSpPr>
          <p:cNvPr id="11" name="Text 8"/>
          <p:cNvSpPr txBox="1"/>
          <p:nvPr/>
        </p:nvSpPr>
        <p:spPr>
          <a:xfrm>
            <a:off x="1159459" y="3956609"/>
            <a:ext cx="1991563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007A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 확장 가능성</a:t>
            </a:r>
            <a:endParaRPr lang="en-US" sz="1800" dirty="0"/>
          </a:p>
        </p:txBody>
      </p:sp>
      <p:sp>
        <p:nvSpPr>
          <p:cNvPr id="12" name="Text 9"/>
          <p:cNvSpPr txBox="1"/>
          <p:nvPr/>
        </p:nvSpPr>
        <p:spPr>
          <a:xfrm>
            <a:off x="1238098" y="2200046"/>
            <a:ext cx="436626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자연광이 충분할 때 자동으로 조명 밝기를 낮추거나 꺼서</a:t>
            </a:r>
            <a:endParaRPr lang="en-US" sz="1400" dirty="0"/>
          </a:p>
        </p:txBody>
      </p:sp>
      <p:sp>
        <p:nvSpPr>
          <p:cNvPr id="13" name="Text 10"/>
          <p:cNvSpPr txBox="1"/>
          <p:nvPr/>
        </p:nvSpPr>
        <p:spPr>
          <a:xfrm>
            <a:off x="7787030" y="2200046"/>
            <a:ext cx="130942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할 수 있습니다.</a:t>
            </a:r>
            <a:endParaRPr lang="en-US" sz="1400" dirty="0"/>
          </a:p>
        </p:txBody>
      </p:sp>
      <p:sp>
        <p:nvSpPr>
          <p:cNvPr id="14" name="Text 11"/>
          <p:cNvSpPr txBox="1"/>
          <p:nvPr/>
        </p:nvSpPr>
        <p:spPr>
          <a:xfrm>
            <a:off x="1238098" y="3292754"/>
            <a:ext cx="103327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조명 제어의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5463540" y="2169871"/>
            <a:ext cx="2324405" cy="333756"/>
          </a:xfrm>
          <a:prstGeom prst="roundRect">
            <a:avLst>
              <a:gd name="adj" fmla="val 31311"/>
            </a:avLst>
          </a:prstGeom>
          <a:solidFill>
            <a:srgbClr val="F0F7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13"/>
          <p:cNvSpPr txBox="1"/>
          <p:nvPr/>
        </p:nvSpPr>
        <p:spPr>
          <a:xfrm>
            <a:off x="5540350" y="2200046"/>
            <a:ext cx="230886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불필요한 전력 소비를 최소화</a:t>
            </a:r>
            <a:endParaRPr lang="en-US" sz="140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33349" y="2988259"/>
            <a:ext cx="228600" cy="228600"/>
          </a:xfrm>
          <a:prstGeom prst="rect">
            <a:avLst/>
          </a:prstGeom>
        </p:spPr>
      </p:pic>
      <p:sp>
        <p:nvSpPr>
          <p:cNvPr id="18" name="Text 14"/>
          <p:cNvSpPr txBox="1"/>
          <p:nvPr/>
        </p:nvSpPr>
        <p:spPr>
          <a:xfrm>
            <a:off x="3022092" y="3292754"/>
            <a:ext cx="618591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를 통해 사용자가 신경 쓰지 않아도 항상 최적의 조명 환경을 유지할 수 있습니다.</a:t>
            </a:r>
            <a:endParaRPr lang="en-US" sz="1400" dirty="0"/>
          </a:p>
        </p:txBody>
      </p:sp>
      <p:sp>
        <p:nvSpPr>
          <p:cNvPr id="20" name="Text 16"/>
          <p:cNvSpPr txBox="1"/>
          <p:nvPr/>
        </p:nvSpPr>
        <p:spPr>
          <a:xfrm>
            <a:off x="1159459" y="4385919"/>
            <a:ext cx="10567721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현재 로직에 </a:t>
            </a:r>
            <a:r>
              <a:rPr lang="en-US" altLang="ko-KR" sz="1400" dirty="0" err="1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움직임</a:t>
            </a:r>
            <a:r>
              <a:rPr lang="en-US" altLang="ko-KR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400" dirty="0" err="1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감지</a:t>
            </a:r>
            <a:r>
              <a:rPr lang="en-US" altLang="ko-KR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400" dirty="0" err="1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센서</a:t>
            </a:r>
            <a:r>
              <a:rPr lang="en-US" altLang="ko-KR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(PIR)</a:t>
            </a:r>
            <a:endParaRPr lang="en-US" altLang="ko-KR" sz="1400" dirty="0"/>
          </a:p>
          <a:p>
            <a:pPr marL="0" indent="0" algn="l">
              <a:buNone/>
            </a:pPr>
            <a:r>
              <a:rPr lang="en-US" sz="14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를 추가하여 '사람이 있을 때만' 작동하게 하거나, IoT 기술을 접목하여 원격 제어 및 모니터링 시스템으로 발전시킬 수 있습니다.</a:t>
            </a:r>
            <a:endParaRPr lang="en-US" sz="1400" dirty="0"/>
          </a:p>
        </p:txBody>
      </p:sp>
      <p:sp>
        <p:nvSpPr>
          <p:cNvPr id="23" name="Text 19"/>
          <p:cNvSpPr txBox="1"/>
          <p:nvPr/>
        </p:nvSpPr>
        <p:spPr>
          <a:xfrm>
            <a:off x="2130552" y="3292754"/>
            <a:ext cx="103327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007A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완전 자동화</a:t>
            </a:r>
            <a:endParaRPr lang="en-US" sz="1400" dirty="0"/>
          </a:p>
        </p:txBody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5"/>
          <a:srcRect t="-44" b="-44"/>
          <a:stretch/>
        </p:blipFill>
        <p:spPr>
          <a:xfrm>
            <a:off x="679399" y="4080967"/>
            <a:ext cx="256946" cy="228600"/>
          </a:xfrm>
          <a:prstGeom prst="rect">
            <a:avLst/>
          </a:prstGeom>
        </p:spPr>
      </p:pic>
      <p:pic>
        <p:nvPicPr>
          <p:cNvPr id="25" name="Image 3" descr="https://page.gensparksite.com/slides_images/3c4dc7c2be86deffe96cad34130ae70a.jpg"/>
          <p:cNvPicPr>
            <a:picLocks noChangeAspect="1"/>
          </p:cNvPicPr>
          <p:nvPr/>
        </p:nvPicPr>
        <p:blipFill>
          <a:blip r:embed="rId6">
            <a:alphaModFix amt="20000"/>
          </a:blip>
          <a:srcRect l="26812" r="26812"/>
          <a:stretch/>
        </p:blipFill>
        <p:spPr>
          <a:xfrm>
            <a:off x="10515600" y="5181905"/>
            <a:ext cx="13716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810598" y="-952805"/>
            <a:ext cx="2857500" cy="2857500"/>
          </a:xfrm>
          <a:prstGeom prst="ellipse">
            <a:avLst/>
          </a:prstGeom>
          <a:solidFill>
            <a:srgbClr val="F0F7FF">
              <a:alpha val="5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-952805" y="5429707"/>
            <a:ext cx="2857500" cy="2857500"/>
          </a:xfrm>
          <a:prstGeom prst="ellipse">
            <a:avLst/>
          </a:prstGeom>
          <a:solidFill>
            <a:srgbClr val="F0F7FF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8F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alphaModFix amt="54000"/>
          </a:blip>
          <a:srcRect l="-27" r="-27"/>
          <a:stretch/>
        </p:blipFill>
        <p:spPr>
          <a:xfrm>
            <a:off x="5881421" y="698602"/>
            <a:ext cx="428854" cy="571500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4869180" y="1584655"/>
            <a:ext cx="2857500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4200" b="1" dirty="0">
                <a:solidFill>
                  <a:srgbClr val="007A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감사합니다</a:t>
            </a:r>
            <a:endParaRPr lang="en-US" sz="4200" dirty="0"/>
          </a:p>
        </p:txBody>
      </p:sp>
      <p:sp>
        <p:nvSpPr>
          <p:cNvPr id="8" name="Text 5"/>
          <p:cNvSpPr txBox="1"/>
          <p:nvPr/>
        </p:nvSpPr>
        <p:spPr>
          <a:xfrm>
            <a:off x="2304288" y="2765146"/>
            <a:ext cx="7752283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44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빛이 필요한 순간을 스스로 아는 조명, 저희의 작은 아이디어가 만들어갈 스마트한 미래입니다.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438705" y="3896258"/>
            <a:ext cx="7315200" cy="1028700"/>
          </a:xfrm>
          <a:prstGeom prst="roundRect">
            <a:avLst>
              <a:gd name="adj" fmla="val 9877"/>
            </a:avLst>
          </a:prstGeom>
          <a:solidFill>
            <a:srgbClr val="F9FAFB"/>
          </a:solidFill>
          <a:ln/>
          <a:effectLst>
            <a:outerShdw blurRad="12700" dist="12700" dir="16200000" algn="bl" rotWithShape="0">
              <a:srgbClr val="000000">
                <a:alpha val="75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0233" y="4235501"/>
            <a:ext cx="342900" cy="342900"/>
          </a:xfrm>
          <a:prstGeom prst="rect">
            <a:avLst/>
          </a:prstGeom>
        </p:spPr>
      </p:pic>
      <p:sp>
        <p:nvSpPr>
          <p:cNvPr id="11" name="Text 7"/>
          <p:cNvSpPr txBox="1"/>
          <p:nvPr/>
        </p:nvSpPr>
        <p:spPr>
          <a:xfrm>
            <a:off x="6091733" y="4209898"/>
            <a:ext cx="787298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Q&amp;A</a:t>
            </a:r>
            <a:endParaRPr lang="en-US" sz="21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36999" y="5948172"/>
            <a:ext cx="171907" cy="171907"/>
          </a:xfrm>
          <a:prstGeom prst="rect">
            <a:avLst/>
          </a:prstGeom>
        </p:spPr>
      </p:pic>
      <p:sp>
        <p:nvSpPr>
          <p:cNvPr id="13" name="Text 8"/>
          <p:cNvSpPr txBox="1"/>
          <p:nvPr/>
        </p:nvSpPr>
        <p:spPr>
          <a:xfrm>
            <a:off x="4583887" y="5907938"/>
            <a:ext cx="3402482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질문이나 제안이 있으시면 언제든 말씀해주세요</a:t>
            </a:r>
            <a:endParaRPr lang="en-US" sz="13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4495" y="6391656"/>
            <a:ext cx="133502" cy="133502"/>
          </a:xfrm>
          <a:prstGeom prst="rect">
            <a:avLst/>
          </a:prstGeom>
        </p:spPr>
      </p:pic>
      <p:sp>
        <p:nvSpPr>
          <p:cNvPr id="15" name="Text 9"/>
          <p:cNvSpPr txBox="1"/>
          <p:nvPr/>
        </p:nvSpPr>
        <p:spPr>
          <a:xfrm>
            <a:off x="514807" y="6362395"/>
            <a:ext cx="16907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LED 시스템 프로젝트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452</Words>
  <Application>Microsoft Office PowerPoint</Application>
  <PresentationFormat>와이드스크린</PresentationFormat>
  <Paragraphs>80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Noto Sans KR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조강희</cp:lastModifiedBy>
  <cp:revision>3</cp:revision>
  <dcterms:created xsi:type="dcterms:W3CDTF">2025-09-18T02:56:19Z</dcterms:created>
  <dcterms:modified xsi:type="dcterms:W3CDTF">2025-09-18T03:01:50Z</dcterms:modified>
</cp:coreProperties>
</file>